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</p:sldIdLst>
  <p:sldSz cx="9144000" cy="6858000" type="screen4x3"/>
  <p:notesSz cx="6881813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6D91"/>
    <a:srgbClr val="E7C1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 autoAdjust="0"/>
    <p:restoredTop sz="94619" autoAdjust="0"/>
  </p:normalViewPr>
  <p:slideViewPr>
    <p:cSldViewPr>
      <p:cViewPr varScale="1">
        <p:scale>
          <a:sx n="78" d="100"/>
          <a:sy n="78" d="100"/>
        </p:scale>
        <p:origin x="-9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6A9D-620B-4991-90CE-DDE639543348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38FC-8888-4FB0-BE12-F62553196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6A9D-620B-4991-90CE-DDE639543348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38FC-8888-4FB0-BE12-F62553196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6A9D-620B-4991-90CE-DDE639543348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38FC-8888-4FB0-BE12-F62553196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6A9D-620B-4991-90CE-DDE639543348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38FC-8888-4FB0-BE12-F62553196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6A9D-620B-4991-90CE-DDE639543348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38FC-8888-4FB0-BE12-F62553196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6A9D-620B-4991-90CE-DDE639543348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38FC-8888-4FB0-BE12-F62553196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6A9D-620B-4991-90CE-DDE639543348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38FC-8888-4FB0-BE12-F62553196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6A9D-620B-4991-90CE-DDE639543348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38FC-8888-4FB0-BE12-F62553196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6A9D-620B-4991-90CE-DDE639543348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38FC-8888-4FB0-BE12-F62553196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6A9D-620B-4991-90CE-DDE639543348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38FC-8888-4FB0-BE12-F62553196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6A9D-620B-4991-90CE-DDE639543348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38FC-8888-4FB0-BE12-F62553196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95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18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C6A9D-620B-4991-90CE-DDE639543348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038FC-8888-4FB0-BE12-F625531961A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OMline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52400" y="5943600"/>
            <a:ext cx="2666999" cy="469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2743199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LSU School of Medicine-New </a:t>
            </a:r>
            <a:r>
              <a:rPr lang="en-US" sz="2700" dirty="0" smtClean="0"/>
              <a:t>Orleans (LSUSOM-NO) is the provider of Continuing Medical Education for this activity. The planning and presentation of all LSUSOM-NO activities ensure balance, independence, objectivity and scientific rigor. 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48000"/>
            <a:ext cx="71628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The LSU School of Medicine-New Orleans designates this educational activity for a maximum of ___ </a:t>
            </a:r>
            <a:r>
              <a:rPr lang="en-US" b="1" i="1" dirty="0" smtClean="0">
                <a:solidFill>
                  <a:schemeClr val="tx2"/>
                </a:solidFill>
              </a:rPr>
              <a:t>AMA PRA Category 1 Credit(s) ™.</a:t>
            </a:r>
            <a:r>
              <a:rPr lang="en-US" b="1" dirty="0" smtClean="0">
                <a:solidFill>
                  <a:schemeClr val="tx2"/>
                </a:solidFill>
              </a:rPr>
              <a:t> Physicians should claim only the credit commensurate with the extent of their participation in the activity.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9905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Disclosure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00200"/>
            <a:ext cx="6858000" cy="4038600"/>
          </a:xfrm>
        </p:spPr>
        <p:txBody>
          <a:bodyPr>
            <a:normAutofit fontScale="70000" lnSpcReduction="20000"/>
          </a:bodyPr>
          <a:lstStyle/>
          <a:p>
            <a:endParaRPr lang="en-US" sz="4400" dirty="0" smtClean="0"/>
          </a:p>
          <a:p>
            <a:pPr algn="l"/>
            <a:endParaRPr lang="en-US" dirty="0" smtClean="0">
              <a:solidFill>
                <a:schemeClr val="tx2"/>
              </a:solidFill>
            </a:endParaRP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 I (</a:t>
            </a:r>
            <a:r>
              <a:rPr lang="en-US" b="1" u="sng" dirty="0" smtClean="0">
                <a:solidFill>
                  <a:schemeClr val="tx2"/>
                </a:solidFill>
              </a:rPr>
              <a:t>do/do</a:t>
            </a:r>
            <a:r>
              <a:rPr lang="en-US" u="sng" dirty="0" smtClean="0">
                <a:solidFill>
                  <a:schemeClr val="tx2"/>
                </a:solidFill>
              </a:rPr>
              <a:t> </a:t>
            </a:r>
            <a:r>
              <a:rPr lang="en-US" b="1" u="sng" dirty="0" smtClean="0">
                <a:solidFill>
                  <a:schemeClr val="tx2"/>
                </a:solidFill>
              </a:rPr>
              <a:t>not</a:t>
            </a:r>
            <a:r>
              <a:rPr lang="en-US" u="sng" dirty="0" smtClean="0">
                <a:solidFill>
                  <a:schemeClr val="tx2"/>
                </a:solidFill>
              </a:rPr>
              <a:t>)</a:t>
            </a:r>
            <a:r>
              <a:rPr lang="en-US" dirty="0" smtClean="0">
                <a:solidFill>
                  <a:schemeClr val="tx2"/>
                </a:solidFill>
              </a:rPr>
              <a:t>have the following relationship(s) with commercial interests.</a:t>
            </a:r>
          </a:p>
          <a:p>
            <a:pPr algn="l"/>
            <a:endParaRPr lang="en-US" dirty="0" smtClean="0">
              <a:solidFill>
                <a:schemeClr val="tx2"/>
              </a:solidFill>
            </a:endParaRP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NAME OF COMPANY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RELATIONSHIP  (</a:t>
            </a:r>
            <a:r>
              <a:rPr lang="en-US" sz="1800" dirty="0" err="1" smtClean="0">
                <a:solidFill>
                  <a:schemeClr val="tx2"/>
                </a:solidFill>
              </a:rPr>
              <a:t>ie</a:t>
            </a:r>
            <a:r>
              <a:rPr lang="en-US" sz="1800" dirty="0" smtClean="0">
                <a:solidFill>
                  <a:schemeClr val="tx2"/>
                </a:solidFill>
              </a:rPr>
              <a:t>. Speaker, Board member, Consultant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RECEIVED	</a:t>
            </a:r>
            <a:r>
              <a:rPr lang="en-US" sz="1800" dirty="0" smtClean="0">
                <a:solidFill>
                  <a:schemeClr val="tx2"/>
                </a:solidFill>
              </a:rPr>
              <a:t>(</a:t>
            </a:r>
            <a:r>
              <a:rPr lang="en-US" sz="1800" dirty="0" err="1" smtClean="0">
                <a:solidFill>
                  <a:schemeClr val="tx2"/>
                </a:solidFill>
              </a:rPr>
              <a:t>ie</a:t>
            </a:r>
            <a:r>
              <a:rPr lang="en-US" sz="1800" dirty="0" smtClean="0">
                <a:solidFill>
                  <a:schemeClr val="tx2"/>
                </a:solidFill>
              </a:rPr>
              <a:t>.  grants, honoraria,  salary, stocks)</a:t>
            </a:r>
          </a:p>
          <a:p>
            <a:pPr algn="l"/>
            <a:endParaRPr lang="en-US" dirty="0" smtClean="0">
              <a:solidFill>
                <a:schemeClr val="tx2"/>
              </a:solidFill>
            </a:endParaRPr>
          </a:p>
          <a:p>
            <a:pPr algn="l"/>
            <a:r>
              <a:rPr lang="en-US" i="1" dirty="0" smtClean="0">
                <a:solidFill>
                  <a:schemeClr val="tx2"/>
                </a:solidFill>
              </a:rPr>
              <a:t>A commercial interest is any entity producing, marketing, re-selling, or distributing health care goods or services consumed by, or used on, patients.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0.0.2212"/>
  <p:tag name="PPTVERSION" val="12"/>
  <p:tag name="TPOS" val="2"/>
</p:tagLst>
</file>

<file path=ppt/theme/theme1.xml><?xml version="1.0" encoding="utf-8"?>
<a:theme xmlns:a="http://schemas.openxmlformats.org/drawingml/2006/main" name="Office Theme">
  <a:themeElements>
    <a:clrScheme name="LSU CME Template">
      <a:dk1>
        <a:srgbClr val="000000"/>
      </a:dk1>
      <a:lt1>
        <a:srgbClr val="FFFFFF"/>
      </a:lt1>
      <a:dk2>
        <a:srgbClr val="4F00B8"/>
      </a:dk2>
      <a:lt2>
        <a:srgbClr val="BD8500"/>
      </a:lt2>
      <a:accent1>
        <a:srgbClr val="BD8500"/>
      </a:accent1>
      <a:accent2>
        <a:srgbClr val="4F00B8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106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LSU School of Medicine-New Orleans (LSUSOM-NO) is the provider of Continuing Medical Education for this activity. The planning and presentation of all LSUSOM-NO activities ensure balance, independence, objectivity and scientific rigor. </vt:lpstr>
      <vt:lpstr>Disclosure </vt:lpstr>
    </vt:vector>
  </TitlesOfParts>
  <Company>LSU Health Sciences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lbell1</dc:creator>
  <cp:lastModifiedBy>Doug Grigsby</cp:lastModifiedBy>
  <cp:revision>13</cp:revision>
  <dcterms:created xsi:type="dcterms:W3CDTF">2012-08-15T20:47:52Z</dcterms:created>
  <dcterms:modified xsi:type="dcterms:W3CDTF">2012-08-16T16:32:31Z</dcterms:modified>
</cp:coreProperties>
</file>